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ru-RU" dirty="0" smtClean="0">
                <a:solidFill>
                  <a:schemeClr val="bg1"/>
                </a:solidFill>
              </a:rPr>
              <a:t> Распределение профильных классов в школах  Московского района</a:t>
            </a:r>
            <a:endParaRPr lang="ru-RU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4453015261361435"/>
          <c:y val="1.666666666666666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гуманитарный</c:v>
                </c:pt>
                <c:pt idx="1">
                  <c:v> социально-экономический</c:v>
                </c:pt>
                <c:pt idx="2">
                  <c:v>информационно-технологический</c:v>
                </c:pt>
                <c:pt idx="3">
                  <c:v> оборонно-спортивный</c:v>
                </c:pt>
                <c:pt idx="4">
                  <c:v>физико-математический</c:v>
                </c:pt>
                <c:pt idx="5">
                  <c:v>естественно-научный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tx1">
        <a:lumMod val="85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0.38979</cdr:x>
      <cdr:y>0.353</cdr:y>
    </cdr:from>
    <cdr:to>
      <cdr:x>0.53153</cdr:x>
      <cdr:y>0.647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flipH="1">
          <a:off x="3564486" y="2420888"/>
          <a:ext cx="1296144" cy="2016224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A314-0D00-4474-AC75-CF96F7258B3B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C4E1C0-14EB-4D06-B2A6-12E36162C52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A314-0D00-4474-AC75-CF96F7258B3B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1C0-14EB-4D06-B2A6-12E36162C5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A314-0D00-4474-AC75-CF96F7258B3B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4E1C0-14EB-4D06-B2A6-12E36162C5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A314-0D00-4474-AC75-CF96F7258B3B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C4E1C0-14EB-4D06-B2A6-12E36162C52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A314-0D00-4474-AC75-CF96F7258B3B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C4E1C0-14EB-4D06-B2A6-12E36162C52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A314-0D00-4474-AC75-CF96F7258B3B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C4E1C0-14EB-4D06-B2A6-12E36162C52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A314-0D00-4474-AC75-CF96F7258B3B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C4E1C0-14EB-4D06-B2A6-12E36162C52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A314-0D00-4474-AC75-CF96F7258B3B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C4E1C0-14EB-4D06-B2A6-12E36162C52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A314-0D00-4474-AC75-CF96F7258B3B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C4E1C0-14EB-4D06-B2A6-12E36162C52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A314-0D00-4474-AC75-CF96F7258B3B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C4E1C0-14EB-4D06-B2A6-12E36162C52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A314-0D00-4474-AC75-CF96F7258B3B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C4E1C0-14EB-4D06-B2A6-12E36162C52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FD7A314-0D00-4474-AC75-CF96F7258B3B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2C4E1C0-14EB-4D06-B2A6-12E36162C52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52928" cy="1152128"/>
          </a:xfrm>
        </p:spPr>
        <p:txBody>
          <a:bodyPr/>
          <a:lstStyle/>
          <a:p>
            <a:pPr defTabSz="762000">
              <a:spcBef>
                <a:spcPct val="50000"/>
              </a:spcBef>
            </a:pPr>
            <a:r>
              <a:rPr lang="ru-RU" sz="2000" dirty="0">
                <a:latin typeface="Arial Narrow" pitchFamily="34" charset="0"/>
              </a:rPr>
              <a:t>Районная педагогическая конференция. Секция </a:t>
            </a:r>
            <a:r>
              <a:rPr lang="ru-RU" sz="2000" dirty="0"/>
              <a:t>«Современные подходы к развитию инженерно-математического мышления школьников»</a:t>
            </a:r>
            <a:br>
              <a:rPr lang="ru-RU" sz="2000" dirty="0"/>
            </a:b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1800" dirty="0">
                <a:latin typeface="Arial Narrow" pitchFamily="34" charset="0"/>
              </a:rPr>
              <a:t>Санкт-Петербург, ИМЦ Московского района </a:t>
            </a:r>
            <a:r>
              <a:rPr lang="ru-RU" sz="1800" dirty="0" smtClean="0">
                <a:latin typeface="Arial Narrow" pitchFamily="34" charset="0"/>
              </a:rPr>
              <a:t>, лицей №373   </a:t>
            </a:r>
            <a:r>
              <a:rPr lang="ru-RU" sz="1800" dirty="0">
                <a:latin typeface="Arial Narrow" pitchFamily="34" charset="0"/>
              </a:rPr>
              <a:t>9 октября  2014 г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1700808"/>
            <a:ext cx="6686872" cy="4792959"/>
          </a:xfrm>
        </p:spPr>
        <p:txBody>
          <a:bodyPr>
            <a:normAutofit fontScale="92500"/>
          </a:bodyPr>
          <a:lstStyle/>
          <a:p>
            <a:r>
              <a:rPr lang="ru-RU" sz="3600" b="1" dirty="0">
                <a:solidFill>
                  <a:srgbClr val="ECECEC"/>
                </a:solidFill>
              </a:rPr>
              <a:t>Возможности индивидуализации математического образования в школе: взгляд эксперта</a:t>
            </a:r>
            <a:endParaRPr lang="en-GB" sz="3600" b="1" dirty="0">
              <a:solidFill>
                <a:srgbClr val="FFFF00"/>
              </a:solidFill>
            </a:endParaRPr>
          </a:p>
          <a:p>
            <a:pPr defTabSz="762000">
              <a:lnSpc>
                <a:spcPct val="110000"/>
              </a:lnSpc>
              <a:spcBef>
                <a:spcPct val="50000"/>
              </a:spcBef>
            </a:pPr>
            <a:endParaRPr lang="ru-RU" sz="1800" dirty="0" smtClean="0">
              <a:solidFill>
                <a:srgbClr val="ECECEC"/>
              </a:solidFill>
            </a:endParaRPr>
          </a:p>
          <a:p>
            <a:pPr defTabSz="762000">
              <a:lnSpc>
                <a:spcPct val="110000"/>
              </a:lnSpc>
              <a:spcBef>
                <a:spcPct val="50000"/>
              </a:spcBef>
            </a:pPr>
            <a:endParaRPr lang="ru-RU" sz="1800" dirty="0">
              <a:solidFill>
                <a:srgbClr val="ECECEC"/>
              </a:solidFill>
            </a:endParaRPr>
          </a:p>
          <a:p>
            <a:pPr defTabSz="762000">
              <a:lnSpc>
                <a:spcPct val="110000"/>
              </a:lnSpc>
              <a:spcBef>
                <a:spcPct val="50000"/>
              </a:spcBef>
            </a:pPr>
            <a:r>
              <a:rPr lang="ru-RU" sz="1800" dirty="0" err="1" smtClean="0">
                <a:solidFill>
                  <a:srgbClr val="ECECEC"/>
                </a:solidFill>
              </a:rPr>
              <a:t>Олефир</a:t>
            </a:r>
            <a:r>
              <a:rPr lang="ru-RU" sz="1800" dirty="0" smtClean="0">
                <a:solidFill>
                  <a:srgbClr val="ECECEC"/>
                </a:solidFill>
              </a:rPr>
              <a:t> </a:t>
            </a:r>
            <a:r>
              <a:rPr lang="ru-RU" sz="1800" dirty="0">
                <a:solidFill>
                  <a:srgbClr val="ECECEC"/>
                </a:solidFill>
              </a:rPr>
              <a:t>Л.Н, методист ИМЦ Московского района, руководитель  региональной  инновационной площадки, эксперт Межрегиональной </a:t>
            </a:r>
            <a:r>
              <a:rPr lang="ru-RU" sz="1800" dirty="0" err="1">
                <a:solidFill>
                  <a:srgbClr val="ECECEC"/>
                </a:solidFill>
              </a:rPr>
              <a:t>Тьюторской</a:t>
            </a:r>
            <a:r>
              <a:rPr lang="ru-RU" sz="1800" dirty="0">
                <a:solidFill>
                  <a:srgbClr val="ECECEC"/>
                </a:solidFill>
              </a:rPr>
              <a:t> Ассоциации</a:t>
            </a:r>
          </a:p>
          <a:p>
            <a:pPr defTabSz="762000">
              <a:spcBef>
                <a:spcPct val="50000"/>
              </a:spcBef>
            </a:pPr>
            <a:r>
              <a:rPr lang="en-GB" sz="1800" dirty="0" err="1" smtClean="0">
                <a:solidFill>
                  <a:srgbClr val="ECECEC"/>
                </a:solidFill>
              </a:rPr>
              <a:t>olephir_l</a:t>
            </a:r>
            <a:r>
              <a:rPr lang="en-GB" sz="1800" dirty="0">
                <a:solidFill>
                  <a:srgbClr val="ECECEC"/>
                </a:solidFill>
              </a:rPr>
              <a:t>@ mail.ru</a:t>
            </a:r>
            <a:br>
              <a:rPr lang="en-GB" sz="1800" dirty="0">
                <a:solidFill>
                  <a:srgbClr val="ECECEC"/>
                </a:solidFill>
              </a:rPr>
            </a:br>
            <a:r>
              <a:rPr lang="ru-RU" sz="1800" dirty="0">
                <a:solidFill>
                  <a:srgbClr val="ECECEC"/>
                </a:solidFill>
              </a:rPr>
              <a:t>Тел: </a:t>
            </a:r>
            <a:r>
              <a:rPr lang="en-US" sz="1800" dirty="0">
                <a:solidFill>
                  <a:srgbClr val="ECECEC"/>
                </a:solidFill>
              </a:rPr>
              <a:t>8812 417-36-89</a:t>
            </a:r>
            <a:endParaRPr lang="en-GB" sz="1800" dirty="0">
              <a:solidFill>
                <a:srgbClr val="ECECEC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1116013" cy="4216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157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2"/>
          </a:solidFill>
        </p:spPr>
        <p:txBody>
          <a:bodyPr/>
          <a:lstStyle/>
          <a:p>
            <a:endParaRPr lang="ru-RU" sz="1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179388"/>
            <a:ext cx="9721080" cy="685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445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741368"/>
          </a:xfrm>
          <a:solidFill>
            <a:schemeClr val="tx2"/>
          </a:solidFill>
        </p:spPr>
        <p:txBody>
          <a:bodyPr/>
          <a:lstStyle/>
          <a:p>
            <a:endParaRPr lang="ru-RU" sz="12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138"/>
            <a:ext cx="8928992" cy="668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73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6093296"/>
            <a:ext cx="9036496" cy="764704"/>
          </a:xfrm>
        </p:spPr>
        <p:txBody>
          <a:bodyPr/>
          <a:lstStyle/>
          <a:p>
            <a:r>
              <a:rPr lang="ru-RU" sz="2000" b="1" dirty="0">
                <a:effectLst/>
              </a:rPr>
              <a:t>Занятие 17. Презентации  профессий  типа "Человек – Знак». Понятия о рефлексии,  о портфолио.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2604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252520" cy="6552728"/>
          </a:xfrm>
        </p:spPr>
        <p:txBody>
          <a:bodyPr/>
          <a:lstStyle/>
          <a:p>
            <a:endParaRPr lang="ru-RU" sz="1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11700792" cy="72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2127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6741368"/>
          </a:xfrm>
          <a:solidFill>
            <a:schemeClr val="tx2"/>
          </a:solidFill>
        </p:spPr>
        <p:txBody>
          <a:bodyPr/>
          <a:lstStyle/>
          <a:p>
            <a:endParaRPr lang="ru-RU" sz="80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" y="-1107503"/>
            <a:ext cx="9144000" cy="820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2899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0" y="4267367"/>
            <a:ext cx="4464496" cy="264827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Организация внеурочной деятельности.</a:t>
            </a:r>
          </a:p>
          <a:p>
            <a:r>
              <a:rPr lang="ru-RU" dirty="0" smtClean="0"/>
              <a:t> </a:t>
            </a:r>
            <a:r>
              <a:rPr lang="ru-RU" dirty="0">
                <a:effectLst/>
              </a:rPr>
              <a:t>Одной из техник, которые применяет </a:t>
            </a:r>
            <a:r>
              <a:rPr lang="ru-RU" dirty="0" err="1">
                <a:effectLst/>
              </a:rPr>
              <a:t>тьютор</a:t>
            </a:r>
            <a:r>
              <a:rPr lang="ru-RU" dirty="0">
                <a:effectLst/>
              </a:rPr>
              <a:t> в </a:t>
            </a:r>
            <a:r>
              <a:rPr lang="ru-RU" dirty="0" smtClean="0">
                <a:effectLst/>
              </a:rPr>
              <a:t> организации </a:t>
            </a:r>
            <a:r>
              <a:rPr lang="ru-RU" dirty="0" smtClean="0">
                <a:effectLst/>
              </a:rPr>
              <a:t>ВУД ,</a:t>
            </a:r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является проектная деятельность обучающихся</a:t>
            </a:r>
            <a:r>
              <a:rPr lang="ru-RU" dirty="0" smtClean="0">
                <a:effectLst/>
              </a:rPr>
              <a:t>.</a:t>
            </a:r>
          </a:p>
          <a:p>
            <a:r>
              <a:rPr lang="ru-RU" sz="2400" b="1" dirty="0" smtClean="0">
                <a:effectLst/>
              </a:rPr>
              <a:t>Спасибо тем, кто это понимает и делает! </a:t>
            </a:r>
            <a:endParaRPr lang="ru-RU" sz="2400" b="1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3744416"/>
          </a:xfrm>
          <a:solidFill>
            <a:schemeClr val="tx2"/>
          </a:solidFill>
        </p:spPr>
        <p:txBody>
          <a:bodyPr/>
          <a:lstStyle/>
          <a:p>
            <a:endParaRPr lang="ru-RU" sz="1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24" y="332657"/>
            <a:ext cx="8533456" cy="273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32138"/>
            <a:ext cx="7920879" cy="800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16854"/>
            <a:ext cx="3054350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79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3657599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>
                <a:effectLst/>
              </a:rPr>
              <a:t>в </a:t>
            </a:r>
            <a:r>
              <a:rPr lang="ru-RU" sz="2600" b="1" dirty="0" smtClean="0">
                <a:effectLst/>
              </a:rPr>
              <a:t>Московском </a:t>
            </a:r>
            <a:r>
              <a:rPr lang="ru-RU" sz="2600" b="1" dirty="0">
                <a:effectLst/>
              </a:rPr>
              <a:t>районе </a:t>
            </a:r>
            <a:r>
              <a:rPr lang="ru-RU" sz="2600" b="1" dirty="0" smtClean="0">
                <a:effectLst/>
              </a:rPr>
              <a:t> в 2014-15 учебном году </a:t>
            </a:r>
            <a:r>
              <a:rPr lang="ru-RU" dirty="0" smtClean="0">
                <a:effectLst/>
              </a:rPr>
              <a:t>:</a:t>
            </a:r>
            <a:endParaRPr lang="ru-RU" dirty="0">
              <a:effectLst/>
            </a:endParaRPr>
          </a:p>
          <a:p>
            <a:pPr lvl="0"/>
            <a:r>
              <a:rPr lang="ru-RU" sz="2200" dirty="0">
                <a:effectLst/>
              </a:rPr>
              <a:t>Общеобразовательных школ </a:t>
            </a:r>
            <a:r>
              <a:rPr lang="ru-RU" sz="2200" dirty="0" smtClean="0">
                <a:effectLst/>
              </a:rPr>
              <a:t> с универсальным профилем, с </a:t>
            </a:r>
            <a:r>
              <a:rPr lang="ru-RU" sz="2200" dirty="0">
                <a:effectLst/>
              </a:rPr>
              <a:t>элективными курсами – </a:t>
            </a:r>
            <a:r>
              <a:rPr lang="ru-RU" sz="2200" dirty="0" smtClean="0">
                <a:effectLst/>
              </a:rPr>
              <a:t>10;</a:t>
            </a:r>
          </a:p>
          <a:p>
            <a:r>
              <a:rPr lang="ru-RU" sz="2200" dirty="0">
                <a:effectLst/>
              </a:rPr>
              <a:t>С углубленным  изучением иностранного языка, с универсальным </a:t>
            </a:r>
            <a:r>
              <a:rPr lang="ru-RU" sz="2200" dirty="0" smtClean="0">
                <a:effectLst/>
              </a:rPr>
              <a:t>профилем, с элективными курсами </a:t>
            </a:r>
            <a:r>
              <a:rPr lang="ru-RU" sz="2200" dirty="0">
                <a:effectLst/>
              </a:rPr>
              <a:t>– 6 школ</a:t>
            </a:r>
          </a:p>
          <a:p>
            <a:pPr lvl="0"/>
            <a:r>
              <a:rPr lang="ru-RU" sz="2200" dirty="0" smtClean="0">
                <a:effectLst/>
              </a:rPr>
              <a:t>Однопрофильных </a:t>
            </a:r>
            <a:r>
              <a:rPr lang="ru-RU" sz="2200" dirty="0">
                <a:effectLst/>
              </a:rPr>
              <a:t>– </a:t>
            </a:r>
            <a:r>
              <a:rPr lang="ru-RU" sz="2200" dirty="0" smtClean="0">
                <a:effectLst/>
              </a:rPr>
              <a:t>10 школ;</a:t>
            </a:r>
            <a:endParaRPr lang="ru-RU" sz="2200" dirty="0">
              <a:effectLst/>
            </a:endParaRPr>
          </a:p>
          <a:p>
            <a:pPr lvl="0"/>
            <a:r>
              <a:rPr lang="ru-RU" sz="2200" dirty="0">
                <a:effectLst/>
              </a:rPr>
              <a:t>Многопрофильных – </a:t>
            </a:r>
            <a:r>
              <a:rPr lang="ru-RU" sz="2200" dirty="0" smtClean="0">
                <a:effectLst/>
              </a:rPr>
              <a:t>5 школ;</a:t>
            </a:r>
          </a:p>
          <a:p>
            <a:r>
              <a:rPr lang="ru-RU" sz="2200" dirty="0" smtClean="0">
                <a:effectLst/>
              </a:rPr>
              <a:t>в </a:t>
            </a:r>
            <a:r>
              <a:rPr lang="ru-RU" sz="2200" dirty="0">
                <a:effectLst/>
              </a:rPr>
              <a:t>форме сетевого взаимодействия – </a:t>
            </a:r>
            <a:r>
              <a:rPr lang="ru-RU" sz="2200" dirty="0" smtClean="0">
                <a:effectLst/>
              </a:rPr>
              <a:t>6 школ, </a:t>
            </a:r>
            <a:r>
              <a:rPr lang="ru-RU" sz="2200" dirty="0">
                <a:effectLst/>
              </a:rPr>
              <a:t>1 учреждение дополнительного образования и 1 </a:t>
            </a:r>
            <a:r>
              <a:rPr lang="ru-RU" sz="2200" dirty="0" smtClean="0">
                <a:effectLst/>
              </a:rPr>
              <a:t> учреждение дополнительного профессионального образования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91880" y="4365103"/>
            <a:ext cx="4829160" cy="2282875"/>
          </a:xfrm>
          <a:solidFill>
            <a:schemeClr val="tx2"/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01.01.2014.  на базе ИМЦ Московского района начала работу региональная инновационная площадка  «Сетевое   взаимодействие в профильном обучении»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35834"/>
            <a:ext cx="3312368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89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918863"/>
              </p:ext>
            </p:extLst>
          </p:nvPr>
        </p:nvGraphicFramePr>
        <p:xfrm>
          <a:off x="-598" y="0"/>
          <a:ext cx="914459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777240" y="6741368"/>
            <a:ext cx="7543800" cy="116632"/>
          </a:xfrm>
        </p:spPr>
        <p:txBody>
          <a:bodyPr/>
          <a:lstStyle/>
          <a:p>
            <a:endParaRPr lang="ru-RU" sz="400" b="1" dirty="0"/>
          </a:p>
        </p:txBody>
      </p:sp>
    </p:spTree>
    <p:extLst>
      <p:ext uri="{BB962C8B-B14F-4D97-AF65-F5344CB8AC3E}">
        <p14:creationId xmlns:p14="http://schemas.microsoft.com/office/powerpoint/2010/main" val="222308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352928" cy="720080"/>
          </a:xfrm>
        </p:spPr>
        <p:txBody>
          <a:bodyPr/>
          <a:lstStyle/>
          <a:p>
            <a:r>
              <a:rPr lang="ru-RU" sz="2400" b="1" dirty="0" smtClean="0"/>
              <a:t>В каких случаях возникает необходимость в ИУП (Индивидуальном учебном плане)?</a:t>
            </a:r>
            <a:endParaRPr lang="ru-RU" sz="24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23728" y="1124744"/>
            <a:ext cx="7020272" cy="5733256"/>
          </a:xfrm>
          <a:solidFill>
            <a:schemeClr val="tx2"/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altLang="ru-RU" sz="2800" b="1" dirty="0">
                <a:solidFill>
                  <a:schemeClr val="bg1"/>
                </a:solidFill>
                <a:latin typeface="Book Antiqua" pitchFamily="18" charset="0"/>
              </a:rPr>
              <a:t>1.  Обучающиеся в образовательной организации по образовательным программам начального общего, основного общего  и среднего общего образования, не ликвидировавшие в установленные сроки академической задолженности с момента ее образования, .....переводятся ... на обучение по индивидуальному учебному плану </a:t>
            </a:r>
            <a:r>
              <a:rPr lang="ru-RU" altLang="ru-RU" sz="2400" b="1" dirty="0">
                <a:solidFill>
                  <a:srgbClr val="C00000"/>
                </a:solidFill>
                <a:latin typeface="Book Antiqua" pitchFamily="18" charset="0"/>
              </a:rPr>
              <a:t>(Федеральный закон от 29.12.2012г. №273-ФЗ «Об образовании в Российской Федерации» ст.58, п.9)</a:t>
            </a:r>
            <a:endParaRPr lang="ru-RU" altLang="ru-RU" sz="2800" b="1" dirty="0">
              <a:solidFill>
                <a:srgbClr val="C00000"/>
              </a:solidFill>
              <a:latin typeface="Book Antiqua" pitchFamily="18" charset="0"/>
            </a:endParaRPr>
          </a:p>
          <a:p>
            <a:pPr algn="just"/>
            <a:r>
              <a:rPr lang="ru-RU" altLang="ru-RU" sz="2800" b="1" dirty="0">
                <a:solidFill>
                  <a:schemeClr val="bg1"/>
                </a:solidFill>
                <a:latin typeface="Book Antiqua" pitchFamily="18" charset="0"/>
              </a:rPr>
              <a:t>2. Для развития потенциала обучающихся, прежде всего одаренных детей и детей с ограниченными возможностями здоровья </a:t>
            </a:r>
            <a:r>
              <a:rPr lang="ru-RU" altLang="ru-RU" sz="2400" b="1" dirty="0">
                <a:solidFill>
                  <a:srgbClr val="C00000"/>
                </a:solidFill>
                <a:latin typeface="Book Antiqua" pitchFamily="18" charset="0"/>
              </a:rPr>
              <a:t>(приказ </a:t>
            </a:r>
            <a:r>
              <a:rPr lang="ru-RU" altLang="ru-RU" sz="2400" b="1" dirty="0" err="1">
                <a:solidFill>
                  <a:srgbClr val="C00000"/>
                </a:solidFill>
                <a:latin typeface="Book Antiqua" pitchFamily="18" charset="0"/>
              </a:rPr>
              <a:t>Минобрнауки</a:t>
            </a:r>
            <a:r>
              <a:rPr lang="ru-RU" altLang="ru-RU" sz="2400" b="1" dirty="0">
                <a:solidFill>
                  <a:srgbClr val="C00000"/>
                </a:solidFill>
                <a:latin typeface="Book Antiqua" pitchFamily="18" charset="0"/>
              </a:rPr>
              <a:t> РФ от 26.11.2010 №1241 «О внесении изменений в федеральный  государственный образовательный стандарт начального общего образования, утвержденный приказом министерства образования и науки Российской Федерации от 6 октября 2009г. №373»4 Приказ </a:t>
            </a:r>
            <a:r>
              <a:rPr lang="ru-RU" altLang="ru-RU" sz="2400" b="1" dirty="0" err="1">
                <a:solidFill>
                  <a:srgbClr val="C00000"/>
                </a:solidFill>
                <a:latin typeface="Book Antiqua" pitchFamily="18" charset="0"/>
              </a:rPr>
              <a:t>Минобрнауки</a:t>
            </a:r>
            <a:r>
              <a:rPr lang="ru-RU" altLang="ru-RU" sz="2400" b="1" dirty="0">
                <a:solidFill>
                  <a:srgbClr val="C00000"/>
                </a:solidFill>
                <a:latin typeface="Book Antiqua" pitchFamily="18" charset="0"/>
              </a:rPr>
              <a:t> России от 17.12.2010 №1897 «Об утверждении федерального государственного образовательного стандарта основного общего образования»)</a:t>
            </a:r>
            <a:endParaRPr lang="ru-RU" altLang="ru-RU" sz="2800" b="1" dirty="0">
              <a:solidFill>
                <a:srgbClr val="C00000"/>
              </a:solidFill>
              <a:latin typeface="Book Antiqua" pitchFamily="18" charset="0"/>
            </a:endParaRPr>
          </a:p>
          <a:p>
            <a:pPr algn="just"/>
            <a:r>
              <a:rPr lang="ru-RU" altLang="ru-RU" sz="2800" b="1" dirty="0">
                <a:solidFill>
                  <a:schemeClr val="bg1"/>
                </a:solidFill>
                <a:latin typeface="Book Antiqua" pitchFamily="18" charset="0"/>
              </a:rPr>
              <a:t>3. Для развития потенциала одаренных и талантливых детей </a:t>
            </a:r>
            <a:r>
              <a:rPr lang="ru-RU" altLang="ru-RU" sz="2400" b="1" dirty="0">
                <a:solidFill>
                  <a:srgbClr val="C00000"/>
                </a:solidFill>
                <a:latin typeface="Book Antiqua" pitchFamily="18" charset="0"/>
              </a:rPr>
              <a:t>(с.86 «Примерная основная образовательная программа образовательного учреждения. Начальная школа». – М.: Просвещение, 2010. – 191с.)</a:t>
            </a:r>
            <a:endParaRPr lang="ru-RU" altLang="ru-RU" sz="2800" b="1" dirty="0">
              <a:solidFill>
                <a:srgbClr val="C00000"/>
              </a:solidFill>
              <a:latin typeface="Book Antiqua" pitchFamily="18" charset="0"/>
            </a:endParaRPr>
          </a:p>
          <a:p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147002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70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76673"/>
            <a:ext cx="8136904" cy="3866728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chemeClr val="bg1"/>
                </a:solidFill>
                <a:latin typeface="Book Antiqua" pitchFamily="18" charset="0"/>
              </a:rPr>
              <a:t>Индивидуальный учебный план - </a:t>
            </a:r>
            <a:r>
              <a:rPr lang="ru-RU" altLang="ru-RU" sz="2400" dirty="0">
                <a:solidFill>
                  <a:schemeClr val="bg1"/>
                </a:solidFill>
                <a:latin typeface="Book Antiqua" pitchFamily="18" charset="0"/>
              </a:rPr>
              <a:t>учебный план, обеспечивающий  освоение образовательной программы на основе индивидуализации ее содержания с учетом особенностей и образовательных потребностей конкретного ученика</a:t>
            </a:r>
            <a:r>
              <a:rPr lang="ru-RU" altLang="ru-RU" sz="2400" dirty="0">
                <a:latin typeface="Book Antiqua" pitchFamily="18" charset="0"/>
              </a:rPr>
              <a:t> </a:t>
            </a:r>
            <a:r>
              <a:rPr lang="ru-RU" altLang="ru-RU" sz="2400" b="1" dirty="0">
                <a:solidFill>
                  <a:srgbClr val="FF0000"/>
                </a:solidFill>
                <a:latin typeface="Book Antiqua" pitchFamily="18" charset="0"/>
              </a:rPr>
              <a:t>(п.23 ст.2  Федеральный закон №273-ФЗ  «Об образовании в Российской Федерации</a:t>
            </a:r>
            <a:r>
              <a:rPr lang="ru-RU" altLang="ru-RU" sz="2400" b="1" dirty="0" smtClean="0">
                <a:solidFill>
                  <a:srgbClr val="FF0000"/>
                </a:solidFill>
                <a:latin typeface="Book Antiqua" pitchFamily="18" charset="0"/>
              </a:rPr>
              <a:t>»)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Статьи 2, 34, 42, 43, 58</a:t>
            </a:r>
            <a:endParaRPr lang="ru-RU" sz="2400" b="1" dirty="0">
              <a:solidFill>
                <a:srgbClr val="FF0000"/>
              </a:solidFill>
            </a:endParaRPr>
          </a:p>
          <a:p>
            <a:endParaRPr lang="ru-RU" altLang="ru-RU" sz="24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4586848" cy="1792560"/>
          </a:xfrm>
          <a:solidFill>
            <a:schemeClr val="tx2"/>
          </a:solidFill>
        </p:spPr>
        <p:txBody>
          <a:bodyPr/>
          <a:lstStyle/>
          <a:p>
            <a:r>
              <a:rPr lang="ru-RU" altLang="ru-RU" sz="1600" dirty="0">
                <a:solidFill>
                  <a:schemeClr val="bg1"/>
                </a:solidFill>
                <a:latin typeface="Book Antiqua" pitchFamily="18" charset="0"/>
              </a:rPr>
              <a:t>Применительно к учащимся, имеющим академическую задолженность, это может быть учебный план, который содержит меры компенсирующего воздействия по тем предметам, по которым данная задолженность не была ликвидирована.</a:t>
            </a:r>
            <a:br>
              <a:rPr lang="ru-RU" altLang="ru-RU" sz="1600" dirty="0">
                <a:solidFill>
                  <a:schemeClr val="bg1"/>
                </a:solidFill>
                <a:latin typeface="Book Antiqua" pitchFamily="18" charset="0"/>
              </a:rPr>
            </a:b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437112"/>
            <a:ext cx="3103563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8049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0" y="3645024"/>
            <a:ext cx="4572000" cy="3096344"/>
          </a:xfrm>
          <a:solidFill>
            <a:schemeClr val="tx2"/>
          </a:solidFill>
        </p:spPr>
        <p:txBody>
          <a:bodyPr>
            <a:normAutofit fontScale="85000" lnSpcReduction="20000"/>
          </a:bodyPr>
          <a:lstStyle/>
          <a:p>
            <a:r>
              <a:rPr lang="ru-RU" altLang="ru-RU" sz="3100" b="1" u="sng" dirty="0" err="1">
                <a:solidFill>
                  <a:schemeClr val="bg2">
                    <a:lumMod val="75000"/>
                  </a:schemeClr>
                </a:solidFill>
                <a:latin typeface="Book Antiqua" pitchFamily="18" charset="0"/>
              </a:rPr>
              <a:t>Тьютор</a:t>
            </a:r>
            <a:r>
              <a:rPr lang="ru-RU" altLang="ru-RU" b="1" u="sng" dirty="0">
                <a:latin typeface="Book Antiqua" pitchFamily="18" charset="0"/>
              </a:rPr>
              <a:t/>
            </a:r>
            <a:br>
              <a:rPr lang="ru-RU" altLang="ru-RU" b="1" u="sng" dirty="0">
                <a:latin typeface="Book Antiqua" pitchFamily="18" charset="0"/>
              </a:rPr>
            </a:br>
            <a:r>
              <a:rPr lang="ru-RU" altLang="ru-RU" b="1" dirty="0">
                <a:solidFill>
                  <a:srgbClr val="FF0000"/>
                </a:solidFill>
                <a:latin typeface="Book Antiqua" pitchFamily="18" charset="0"/>
              </a:rPr>
              <a:t>Приказ Министерства здравоохранения и социального развития Российской Федерации (</a:t>
            </a:r>
            <a:r>
              <a:rPr lang="ru-RU" altLang="ru-RU" b="1" dirty="0" err="1">
                <a:solidFill>
                  <a:srgbClr val="FF0000"/>
                </a:solidFill>
                <a:latin typeface="Book Antiqua" pitchFamily="18" charset="0"/>
              </a:rPr>
              <a:t>Mинздравсоцразвития</a:t>
            </a:r>
            <a:r>
              <a:rPr lang="ru-RU" altLang="ru-RU" b="1" dirty="0">
                <a:solidFill>
                  <a:srgbClr val="FF0000"/>
                </a:solidFill>
                <a:latin typeface="Book Antiqua" pitchFamily="18" charset="0"/>
              </a:rPr>
              <a:t> России) от 26 августа 2010 г. N 761н г. Москва</a:t>
            </a:r>
            <a:br>
              <a:rPr lang="ru-RU" altLang="ru-RU" b="1" dirty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altLang="ru-RU" b="1" dirty="0">
                <a:solidFill>
                  <a:srgbClr val="FF0000"/>
                </a:solidFill>
                <a:latin typeface="Book Antiqua" pitchFamily="18" charset="0"/>
              </a:rPr>
              <a:t>"Об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образования» </a:t>
            </a:r>
            <a:endParaRPr lang="ru-RU" altLang="ru-RU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ru-RU" altLang="ru-RU" b="1" dirty="0" smtClean="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ru-RU" altLang="ru-RU" b="1" dirty="0">
                <a:solidFill>
                  <a:srgbClr val="FF0000"/>
                </a:solidFill>
                <a:latin typeface="Book Antiqua" pitchFamily="18" charset="0"/>
              </a:rPr>
              <a:t>в ред. приказа </a:t>
            </a:r>
            <a:r>
              <a:rPr lang="ru-RU" altLang="ru-RU" b="1" dirty="0" err="1">
                <a:solidFill>
                  <a:srgbClr val="FF0000"/>
                </a:solidFill>
                <a:latin typeface="Book Antiqua" pitchFamily="18" charset="0"/>
              </a:rPr>
              <a:t>Минздравсоцразвития</a:t>
            </a:r>
            <a:r>
              <a:rPr lang="ru-RU" altLang="ru-RU" b="1" dirty="0">
                <a:solidFill>
                  <a:srgbClr val="FF0000"/>
                </a:solidFill>
                <a:latin typeface="Book Antiqua" pitchFamily="18" charset="0"/>
              </a:rPr>
              <a:t> РФ от 31.05.2011 № 448н) </a:t>
            </a:r>
            <a:br>
              <a:rPr lang="ru-RU" altLang="ru-RU" b="1" dirty="0">
                <a:solidFill>
                  <a:srgbClr val="FF0000"/>
                </a:solidFill>
                <a:latin typeface="Book Antiqua" pitchFamily="18" charset="0"/>
              </a:rPr>
            </a:b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3922352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rgbClr val="C00000"/>
                </a:solidFill>
                <a:latin typeface="Book Antiqua" pitchFamily="18" charset="0"/>
              </a:rPr>
              <a:t>ФГОС:</a:t>
            </a:r>
            <a:r>
              <a:rPr lang="ru-RU" altLang="ru-RU" sz="2400" b="1" dirty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ru-RU" altLang="ru-RU" sz="2400" b="1" dirty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altLang="ru-RU" sz="2400" b="1" dirty="0">
                <a:latin typeface="Book Antiqua" pitchFamily="18" charset="0"/>
              </a:rPr>
              <a:t>Реализация индивидуальных учебных планов, программ сопровождается поддержкой  </a:t>
            </a:r>
            <a:r>
              <a:rPr lang="ru-RU" altLang="ru-RU" sz="2400" b="1" dirty="0" err="1">
                <a:latin typeface="Book Antiqua" pitchFamily="18" charset="0"/>
              </a:rPr>
              <a:t>тьютора</a:t>
            </a:r>
            <a:r>
              <a:rPr lang="ru-RU" altLang="ru-RU" sz="2400" b="1" dirty="0">
                <a:latin typeface="Book Antiqua" pitchFamily="18" charset="0"/>
              </a:rPr>
              <a:t> образовательного учреждения.</a:t>
            </a:r>
            <a:br>
              <a:rPr lang="ru-RU" altLang="ru-RU" sz="2400" b="1" dirty="0">
                <a:latin typeface="Book Antiqua" pitchFamily="18" charset="0"/>
              </a:rPr>
            </a:br>
            <a:r>
              <a:rPr lang="ru-RU" altLang="ru-RU" sz="2000" b="1" dirty="0">
                <a:solidFill>
                  <a:srgbClr val="FF0000"/>
                </a:solidFill>
                <a:latin typeface="Book Antiqua" pitchFamily="18" charset="0"/>
              </a:rPr>
              <a:t>(Приказ </a:t>
            </a:r>
            <a:r>
              <a:rPr lang="ru-RU" altLang="ru-RU" sz="2000" b="1" dirty="0" err="1">
                <a:solidFill>
                  <a:srgbClr val="FF0000"/>
                </a:solidFill>
                <a:latin typeface="Book Antiqua" pitchFamily="18" charset="0"/>
              </a:rPr>
              <a:t>Минобрнауки</a:t>
            </a:r>
            <a:r>
              <a:rPr lang="ru-RU" altLang="ru-RU" sz="2000" b="1" dirty="0">
                <a:solidFill>
                  <a:srgbClr val="FF0000"/>
                </a:solidFill>
                <a:latin typeface="Book Antiqua" pitchFamily="18" charset="0"/>
              </a:rPr>
              <a:t> от 26.11.2010 №1241 «О внесении изменений в федеральный государственный образовательный стандарт начального общего образования, утвержденный приказом Министерства образования и науки РФ от 6 октября 2009г. №373»)</a:t>
            </a:r>
            <a:br>
              <a:rPr lang="ru-RU" altLang="ru-RU" sz="2000" b="1" dirty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altLang="ru-RU" sz="2000" b="1" dirty="0">
                <a:latin typeface="Book Antiqua" pitchFamily="18" charset="0"/>
              </a:rPr>
              <a:t/>
            </a:r>
            <a:br>
              <a:rPr lang="ru-RU" altLang="ru-RU" sz="2000" b="1" dirty="0">
                <a:latin typeface="Book Antiqua" pitchFamily="18" charset="0"/>
              </a:rPr>
            </a:br>
            <a:endParaRPr lang="ru-RU" sz="20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77072"/>
            <a:ext cx="151216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035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-180528" y="116632"/>
            <a:ext cx="9324528" cy="6624736"/>
          </a:xfrm>
          <a:solidFill>
            <a:schemeClr val="tx2"/>
          </a:solidFill>
        </p:spPr>
        <p:txBody>
          <a:bodyPr/>
          <a:lstStyle/>
          <a:p>
            <a:endParaRPr lang="ru-RU" sz="12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39"/>
            <a:ext cx="8820472" cy="6768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7189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3448"/>
            <a:ext cx="9540552" cy="7245424"/>
          </a:xfrm>
          <a:solidFill>
            <a:schemeClr val="tx2"/>
          </a:solidFill>
        </p:spPr>
        <p:txBody>
          <a:bodyPr/>
          <a:lstStyle/>
          <a:p>
            <a:r>
              <a:rPr lang="ru-RU" sz="1600" dirty="0" smtClean="0">
                <a:solidFill>
                  <a:schemeClr val="bg1"/>
                </a:solidFill>
                <a:effectLst/>
              </a:rPr>
              <a:t>Индивидуальный </a:t>
            </a:r>
            <a:r>
              <a:rPr lang="ru-RU" sz="1600" dirty="0">
                <a:solidFill>
                  <a:schemeClr val="bg1"/>
                </a:solidFill>
                <a:effectLst/>
              </a:rPr>
              <a:t>учебный план выполняет функцию прогнозирования для старшеклассника – «Я выбираю предметы для изучения»; индивидуальная образовательная программа выполняет функцию проектирования для старшеклассника – «Я составляю программу образовательной деятельности»; индивидуальный образовательный маршрут конструирует образовательную деятельность –  «Я определяю, в какой последовательности, в какие сроки, какими средствами будет реализована образовательная программа»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"/>
            <a:ext cx="7632848" cy="501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0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09480" cy="6048672"/>
          </a:xfrm>
        </p:spPr>
        <p:txBody>
          <a:bodyPr/>
          <a:lstStyle/>
          <a:p>
            <a:endParaRPr lang="ru-RU" sz="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568952" cy="372601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437112"/>
            <a:ext cx="5112568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222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</TotalTime>
  <Words>497</Words>
  <Application>Microsoft Office PowerPoint</Application>
  <PresentationFormat>Экран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Базовая</vt:lpstr>
      <vt:lpstr>Районная педагогическая конференция. Секция «Современные подходы к развитию инженерно-математического мышления школьников»  Санкт-Петербург, ИМЦ Московского района , лицей №373   9 октября  2014 г</vt:lpstr>
      <vt:lpstr>01.01.2014.  на базе ИМЦ Московского района начала работу региональная инновационная площадка  «Сетевое   взаимодействие в профильном обучении» </vt:lpstr>
      <vt:lpstr>Презентация PowerPoint</vt:lpstr>
      <vt:lpstr>В каких случаях возникает необходимость в ИУП (Индивидуальном учебном плане)?</vt:lpstr>
      <vt:lpstr>Применительно к учащимся, имеющим академическую задолженность, это может быть учебный план, который содержит меры компенсирующего воздействия по тем предметам, по которым данная задолженность не была ликвидирована. </vt:lpstr>
      <vt:lpstr>ФГОС: Реализация индивидуальных учебных планов, программ сопровождается поддержкой  тьютора образовательного учреждения. (Приказ Минобрнауки от 26.11.2010 №1241 «О внесении изменений в федеральный государственный образовательный стандарт начального общего образования, утвержденный приказом Министерства образования и науки РФ от 6 октября 2009г. №373»)  </vt:lpstr>
      <vt:lpstr>Презентация PowerPoint</vt:lpstr>
      <vt:lpstr>Индивидуальный учебный план выполняет функцию прогнозирования для старшеклассника – «Я выбираю предметы для изучения»; индивидуальная образовательная программа выполняет функцию проектирования для старшеклассника – «Я составляю программу образовательной деятельности»; индивидуальный образовательный маршрут конструирует образовательную деятельность –  «Я определяю, в какой последовательности, в какие сроки, какими средствами будет реализована образовательная программа»</vt:lpstr>
      <vt:lpstr>Презентация PowerPoint</vt:lpstr>
      <vt:lpstr>Презентация PowerPoint</vt:lpstr>
      <vt:lpstr>Презентация PowerPoint</vt:lpstr>
      <vt:lpstr>Занятие 17. Презентации  профессий  типа "Человек – Знак». Понятия о рефлексии,  о портфолио.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Районная педагогическая конференция. Секция «Современные подходы к развитию инженерно-математического мышления школьников»  Санкт-Петербург, ИМЦ Московского района  9 октября  2014 г</dc:title>
  <dc:creator>User</dc:creator>
  <cp:lastModifiedBy>User</cp:lastModifiedBy>
  <cp:revision>24</cp:revision>
  <dcterms:created xsi:type="dcterms:W3CDTF">2014-10-08T10:05:36Z</dcterms:created>
  <dcterms:modified xsi:type="dcterms:W3CDTF">2015-01-15T08:16:09Z</dcterms:modified>
</cp:coreProperties>
</file>